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7"/>
  </p:notesMasterIdLst>
  <p:handoutMasterIdLst>
    <p:handoutMasterId r:id="rId18"/>
  </p:handoutMasterIdLst>
  <p:sldIdLst>
    <p:sldId id="306" r:id="rId5"/>
    <p:sldId id="320" r:id="rId6"/>
    <p:sldId id="291" r:id="rId7"/>
    <p:sldId id="293" r:id="rId8"/>
    <p:sldId id="312" r:id="rId9"/>
    <p:sldId id="313" r:id="rId10"/>
    <p:sldId id="322" r:id="rId11"/>
    <p:sldId id="314" r:id="rId12"/>
    <p:sldId id="315" r:id="rId13"/>
    <p:sldId id="321" r:id="rId14"/>
    <p:sldId id="317" r:id="rId15"/>
    <p:sldId id="31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3F45"/>
    <a:srgbClr val="000000"/>
    <a:srgbClr val="A4AAAB"/>
    <a:srgbClr val="FFFFFF"/>
    <a:srgbClr val="C9BAB3"/>
    <a:srgbClr val="92D2E4"/>
    <a:srgbClr val="CDEBF3"/>
    <a:srgbClr val="C5E8F1"/>
    <a:srgbClr val="7A6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20EAC-FFA7-4B71-9735-7580D9B4BC2E}" v="1" dt="2021-10-24T19:20:34.3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81937" autoAdjust="0"/>
  </p:normalViewPr>
  <p:slideViewPr>
    <p:cSldViewPr snapToGrid="0" showGuides="1">
      <p:cViewPr varScale="1">
        <p:scale>
          <a:sx n="59" d="100"/>
          <a:sy n="59" d="100"/>
        </p:scale>
        <p:origin x="1014" y="78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4048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27AC-44A1-4A3D-A671-18DC3E82169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54C2D-079E-4D91-A5D3-8B91794C14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570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6CABA-896C-4DE5-BCF1-FC9542D16708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67063-D7C9-44C9-82FB-846BF4558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60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739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I’ll leave you with a thought – should we be asking TCM to consider laboratory grown collagen as a solution?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13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34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Donkeys are</a:t>
            </a:r>
            <a:r>
              <a:rPr lang="en-GB" baseline="0" dirty="0"/>
              <a:t> recognised as being difficult to detect as suffering ill health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588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Caveats are that this data appears to include some movements of sports horses</a:t>
            </a:r>
            <a:r>
              <a:rPr lang="en-GB" baseline="0" dirty="0"/>
              <a:t> even though the code is specific for the Ass.</a:t>
            </a:r>
            <a:endParaRPr lang="en-GB" dirty="0"/>
          </a:p>
          <a:p>
            <a:r>
              <a:rPr lang="en-GB" dirty="0"/>
              <a:t>It will under-record live donkey movements – unlikely to be on this dataset if walked across continents</a:t>
            </a:r>
            <a:r>
              <a:rPr lang="en-GB" baseline="0" dirty="0"/>
              <a:t> or if moved illegally for slaughter for skins.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7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incentive to provide good welfare or food and water because animals are destined for slaughter. Meat quality is possibly</a:t>
            </a:r>
            <a:r>
              <a:rPr lang="en-GB" baseline="0" dirty="0"/>
              <a:t> irrelevant.</a:t>
            </a:r>
            <a:endParaRPr lang="en-GB" dirty="0"/>
          </a:p>
          <a:p>
            <a:r>
              <a:rPr lang="en-GB" dirty="0"/>
              <a:t>Poor welfare</a:t>
            </a:r>
            <a:r>
              <a:rPr lang="en-GB" baseline="0" dirty="0"/>
              <a:t> due to transport in unacceptable conditions, long journeys, stress of mixing animals, intensive farming.</a:t>
            </a:r>
          </a:p>
          <a:p>
            <a:r>
              <a:rPr lang="en-GB" baseline="0" dirty="0"/>
              <a:t>Lack of biosecurity – during transport, mixing groups of animals. Unsanitary conditions for slaughter and treatment of products. Lack of ante-mortem identification of disease</a:t>
            </a:r>
          </a:p>
          <a:p>
            <a:r>
              <a:rPr lang="en-GB" baseline="0" dirty="0"/>
              <a:t>Traceability without ID and central recording system – but large scale mixing limits any benefits from traceability with regard to disease spread.</a:t>
            </a:r>
          </a:p>
          <a:p>
            <a:r>
              <a:rPr lang="en-GB" baseline="0" dirty="0"/>
              <a:t>Residues – not accountable, no traceability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455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Stress, exhaustion, poor welfare and mixing groups of donkeys from unknown disease status is going to result in poor health – escalation of disease.</a:t>
            </a:r>
          </a:p>
          <a:p>
            <a:r>
              <a:rPr lang="en-GB" dirty="0"/>
              <a:t>Disease</a:t>
            </a:r>
            <a:r>
              <a:rPr lang="en-GB" baseline="0" dirty="0"/>
              <a:t> outbreaks in countries – risk to welfare to animal population and to economy </a:t>
            </a:r>
          </a:p>
          <a:p>
            <a:r>
              <a:rPr lang="en-GB" baseline="0" dirty="0"/>
              <a:t>Costs of outbreak control/loss of trade/costs of eradication and return to disease free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07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Reminder -Look at distances travelled</a:t>
            </a:r>
          </a:p>
          <a:p>
            <a:r>
              <a:rPr lang="en-GB" dirty="0"/>
              <a:t>Borders</a:t>
            </a:r>
            <a:r>
              <a:rPr lang="en-GB" baseline="0" dirty="0"/>
              <a:t> crossed and compare with previous map of endemic disease</a:t>
            </a:r>
          </a:p>
          <a:p>
            <a:r>
              <a:rPr lang="en-GB" baseline="0" dirty="0"/>
              <a:t>Even if some of these are sports horses – remember the risk of spreading diseases of equids to this population – and the implications to what is a lucrative industry.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27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Intensive farms = large numbers 3,000 or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17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With the risks already discussed we now have an added threat with the unregulated movement of wildlife products.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It has become evident that donkey skins are being offered for sale online alongside CITES Appendix 1 wildlife items such as Ivory, Rhino Horn and Pangolin. There is </a:t>
            </a:r>
            <a:r>
              <a:rPr lang="en-GB" baseline="0" dirty="0"/>
              <a:t>clear and worrying evidence of links between the donkey skin trade and more organised criminality, even individuals involved in people trafficking.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In the picture at the top is a newspaper report from Nigeria – a seizure by customs authorities in 2018 of 23 bags of Pangolin Scales, 8 bags of elephant ivory and 99 bags of donkey skins, all destined for China.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One of the main platforms being used to offer these co-sales of donkey skins, drugs, and wildlife items are so-called B2B sites – Business to Business – where a trader in a source country can offer items up to the global marketplace.  And the image at the bottom is from just one of these sites – a trader based in Douala in Cameroon has donkey skins being offered for sale alongside Potatoes and Rhino Horn.  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Many of these</a:t>
            </a:r>
            <a:r>
              <a:rPr lang="en-GB" baseline="0" dirty="0"/>
              <a:t> traders are based in countries with a ban on the slaughter of donkeys and the export of their skins. And yet we have clear evidence of shipping companies taking consignments of skins from these countries, a number of which are in West Africa,  and therefore undermining those national efforts to preserve donkeys herds for the benefit of their people. 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67063-D7C9-44C9-82FB-846BF4558AE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9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 Placeholder 366"/>
          <p:cNvSpPr>
            <a:spLocks noGrp="1"/>
          </p:cNvSpPr>
          <p:nvPr>
            <p:ph type="body" sz="quarter" idx="12" hasCustomPrompt="1"/>
          </p:nvPr>
        </p:nvSpPr>
        <p:spPr>
          <a:xfrm>
            <a:off x="778407" y="4288022"/>
            <a:ext cx="3768194" cy="373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DATE</a:t>
            </a:r>
          </a:p>
        </p:txBody>
      </p:sp>
      <p:pic>
        <p:nvPicPr>
          <p:cNvPr id="368" name="Picture 36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3"/>
          <a:stretch/>
        </p:blipFill>
        <p:spPr>
          <a:xfrm>
            <a:off x="10033383" y="-8467"/>
            <a:ext cx="1384004" cy="2108200"/>
          </a:xfrm>
          <a:prstGeom prst="rect">
            <a:avLst/>
          </a:prstGeom>
        </p:spPr>
      </p:pic>
      <p:sp>
        <p:nvSpPr>
          <p:cNvPr id="365" name="Text Placeholder 366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765300"/>
            <a:ext cx="8932822" cy="520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66" name="Text Placeholder 366"/>
          <p:cNvSpPr>
            <a:spLocks noGrp="1"/>
          </p:cNvSpPr>
          <p:nvPr>
            <p:ph type="body" sz="quarter" idx="14" hasCustomPrompt="1"/>
          </p:nvPr>
        </p:nvSpPr>
        <p:spPr>
          <a:xfrm>
            <a:off x="778407" y="2691078"/>
            <a:ext cx="8932822" cy="520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Subtitle or copy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7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7192" userDrawn="1">
          <p15:clr>
            <a:srgbClr val="FBAE40"/>
          </p15:clr>
        </p15:guide>
        <p15:guide id="4" orient="horz" pos="1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Table title here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1"/>
          </p:nvPr>
        </p:nvSpPr>
        <p:spPr>
          <a:xfrm>
            <a:off x="766763" y="1773238"/>
            <a:ext cx="10626725" cy="3832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99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1"/>
          </p:nvPr>
        </p:nvSpPr>
        <p:spPr>
          <a:xfrm>
            <a:off x="766763" y="2454915"/>
            <a:ext cx="10626725" cy="31505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SmartArt graphic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1785910"/>
            <a:ext cx="10626724" cy="54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4766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2" y="2270495"/>
            <a:ext cx="10636325" cy="33346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44358" y="1534215"/>
            <a:ext cx="10636325" cy="3575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25561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2" y="2333429"/>
            <a:ext cx="2544553" cy="9132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or copy here 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3798705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Map title here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991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3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729" name="TextBox 72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3" name="Text Placeholder 366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808651"/>
            <a:ext cx="4489815" cy="9827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129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3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729" name="TextBox 72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366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808651"/>
            <a:ext cx="4489815" cy="9827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05503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3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729" name="TextBox 72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366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808651"/>
            <a:ext cx="4489815" cy="9827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818266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3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729" name="TextBox 72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366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808651"/>
            <a:ext cx="4489815" cy="9827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780527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rgbClr val="CDE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3" y="2143021"/>
            <a:ext cx="6742188" cy="34621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70" name="TextBox 369"/>
          <p:cNvSpPr txBox="1"/>
          <p:nvPr userDrawn="1"/>
        </p:nvSpPr>
        <p:spPr>
          <a:xfrm>
            <a:off x="744359" y="957155"/>
            <a:ext cx="17357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tx1"/>
                </a:solidFill>
              </a:rPr>
              <a:t>CASE</a:t>
            </a:r>
            <a:r>
              <a:rPr lang="en-GB" sz="2000" b="1" baseline="0" dirty="0">
                <a:solidFill>
                  <a:schemeClr val="tx1"/>
                </a:solidFill>
              </a:rPr>
              <a:t> STUDY: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0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696200" y="2129833"/>
            <a:ext cx="3697287" cy="32641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96200" y="5386257"/>
            <a:ext cx="3697287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37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7163" y="1277237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80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025900" y="0"/>
            <a:ext cx="8166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INSERT PICTURE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725" name="TextBox 724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32" name="Rectangle 731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2" y="1785909"/>
            <a:ext cx="3120357" cy="23983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“ADD QUOTE HERE”</a:t>
            </a:r>
          </a:p>
        </p:txBody>
      </p:sp>
      <p:sp>
        <p:nvSpPr>
          <p:cNvPr id="36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322695"/>
            <a:ext cx="3120357" cy="58497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i="1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 here</a:t>
            </a:r>
          </a:p>
          <a:p>
            <a:pPr lvl="0"/>
            <a:r>
              <a:rPr lang="en-US" dirty="0"/>
              <a:t>Job title here</a:t>
            </a:r>
          </a:p>
        </p:txBody>
      </p:sp>
    </p:spTree>
    <p:extLst>
      <p:ext uri="{BB962C8B-B14F-4D97-AF65-F5344CB8AC3E}">
        <p14:creationId xmlns:p14="http://schemas.microsoft.com/office/powerpoint/2010/main" val="42158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725" name="TextBox 724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4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timeline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83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and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2" y="1785909"/>
            <a:ext cx="4676015" cy="326866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003924" y="1785909"/>
            <a:ext cx="5389563" cy="3268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03923" y="5039992"/>
            <a:ext cx="5389564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099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and 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2" y="1785909"/>
            <a:ext cx="4676015" cy="326866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709889" y="1785909"/>
            <a:ext cx="2683598" cy="3268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09889" y="5036622"/>
            <a:ext cx="2683598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814289" y="1773238"/>
            <a:ext cx="2683598" cy="3268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4289" y="5023951"/>
            <a:ext cx="2683598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224143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785909"/>
            <a:ext cx="4676015" cy="3819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7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709889" y="1785908"/>
            <a:ext cx="2683598" cy="38192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09889" y="5378563"/>
            <a:ext cx="2683598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37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814289" y="1773237"/>
            <a:ext cx="2683598" cy="38192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4289" y="5378563"/>
            <a:ext cx="2683598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286551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2" y="1785908"/>
            <a:ext cx="4676015" cy="3819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003924" y="1785909"/>
            <a:ext cx="5389563" cy="360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03923" y="5386257"/>
            <a:ext cx="5389564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48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3" y="2270495"/>
            <a:ext cx="5082265" cy="33346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9" y="944045"/>
            <a:ext cx="10649128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44359" y="1534215"/>
            <a:ext cx="10636324" cy="3575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03924" y="2262799"/>
            <a:ext cx="5389563" cy="3131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03923" y="5386257"/>
            <a:ext cx="5389564" cy="226591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36000" rIns="72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1146059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7162" y="1785908"/>
            <a:ext cx="10636325" cy="3819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1">
                <a:solidFill>
                  <a:schemeClr val="bg2"/>
                </a:solidFill>
              </a:defRPr>
            </a:lvl2pPr>
            <a:lvl3pPr marL="914400" indent="0">
              <a:buNone/>
              <a:defRPr sz="1800" b="1">
                <a:solidFill>
                  <a:schemeClr val="bg2"/>
                </a:solidFill>
              </a:defRPr>
            </a:lvl3pPr>
            <a:lvl4pPr marL="1371600" indent="0">
              <a:buNone/>
              <a:defRPr sz="1800" b="1">
                <a:solidFill>
                  <a:schemeClr val="bg2"/>
                </a:solidFill>
              </a:defRPr>
            </a:lvl4pPr>
            <a:lvl5pPr marL="1828800" indent="0">
              <a:buNone/>
              <a:defRPr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358" y="944045"/>
            <a:ext cx="10649129" cy="828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0623" y="1011692"/>
            <a:ext cx="94914" cy="459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9" y="5750974"/>
            <a:ext cx="571541" cy="798224"/>
          </a:xfrm>
          <a:prstGeom prst="rect">
            <a:avLst/>
          </a:prstGeom>
        </p:spPr>
      </p:pic>
      <p:sp>
        <p:nvSpPr>
          <p:cNvPr id="369" name="TextBox 368"/>
          <p:cNvSpPr txBox="1"/>
          <p:nvPr userDrawn="1"/>
        </p:nvSpPr>
        <p:spPr>
          <a:xfrm>
            <a:off x="8129374" y="6420453"/>
            <a:ext cx="2595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thedonkeysanctuary.org.uk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774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 txBox="1">
            <a:spLocks/>
          </p:cNvSpPr>
          <p:nvPr userDrawn="1"/>
        </p:nvSpPr>
        <p:spPr>
          <a:xfrm>
            <a:off x="896938" y="5720265"/>
            <a:ext cx="1166812" cy="847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66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7" r:id="rId2"/>
    <p:sldLayoutId id="2147483696" r:id="rId3"/>
    <p:sldLayoutId id="2147483687" r:id="rId4"/>
    <p:sldLayoutId id="2147483689" r:id="rId5"/>
    <p:sldLayoutId id="2147483688" r:id="rId6"/>
    <p:sldLayoutId id="2147483707" r:id="rId7"/>
    <p:sldLayoutId id="2147483706" r:id="rId8"/>
    <p:sldLayoutId id="2147483690" r:id="rId9"/>
    <p:sldLayoutId id="2147483709" r:id="rId10"/>
    <p:sldLayoutId id="2147483710" r:id="rId11"/>
    <p:sldLayoutId id="2147483705" r:id="rId12"/>
    <p:sldLayoutId id="2147483704" r:id="rId13"/>
    <p:sldLayoutId id="2147483701" r:id="rId14"/>
    <p:sldLayoutId id="2147483702" r:id="rId15"/>
    <p:sldLayoutId id="2147483708" r:id="rId16"/>
    <p:sldLayoutId id="2147483711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pos="7177" userDrawn="1">
          <p15:clr>
            <a:srgbClr val="F26B43"/>
          </p15:clr>
        </p15:guide>
        <p15:guide id="4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3.m4a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11345" y="4712894"/>
            <a:ext cx="5409957" cy="373063"/>
          </a:xfrm>
        </p:spPr>
        <p:txBody>
          <a:bodyPr/>
          <a:lstStyle/>
          <a:p>
            <a:r>
              <a:rPr lang="en-GB" dirty="0"/>
              <a:t>Dr Linda Evans </a:t>
            </a:r>
            <a:r>
              <a:rPr lang="en-GB" dirty="0" err="1"/>
              <a:t>BVetMed</a:t>
            </a:r>
            <a:r>
              <a:rPr lang="en-GB" dirty="0"/>
              <a:t> MRCVS</a:t>
            </a:r>
          </a:p>
          <a:p>
            <a:endParaRPr lang="en-GB" dirty="0"/>
          </a:p>
          <a:p>
            <a:r>
              <a:rPr lang="en-GB" b="0" dirty="0"/>
              <a:t>November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11345" y="2342774"/>
            <a:ext cx="10390764" cy="520700"/>
          </a:xfrm>
        </p:spPr>
        <p:txBody>
          <a:bodyPr/>
          <a:lstStyle/>
          <a:p>
            <a:r>
              <a:rPr lang="en-GB" dirty="0"/>
              <a:t>The trade in donkeys and their skins: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43062" y="3106714"/>
            <a:ext cx="8932822" cy="520700"/>
          </a:xfrm>
        </p:spPr>
        <p:txBody>
          <a:bodyPr/>
          <a:lstStyle/>
          <a:p>
            <a:r>
              <a:rPr lang="en-GB" sz="3600" b="1" dirty="0"/>
              <a:t>a risk to global health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5"/>
    </mc:Choice>
    <mc:Fallback xmlns="">
      <p:transition spd="slow" advTm="1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922" y="3146095"/>
            <a:ext cx="5974465" cy="186871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6764" y="1643351"/>
            <a:ext cx="5065514" cy="38192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Co-Sales of items from illegal wildlife trade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Traders and the channels they use are also involved in people trafficking and sales of drugs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Business to business sites are used by criminals to trade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Undermining national efforts to protect their working equid population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4358" y="944045"/>
            <a:ext cx="10649129" cy="560255"/>
          </a:xfrm>
        </p:spPr>
        <p:txBody>
          <a:bodyPr/>
          <a:lstStyle/>
          <a:p>
            <a:r>
              <a:rPr lang="en-GB" dirty="0"/>
              <a:t>A Convergence of Criminality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68922" y="5014808"/>
            <a:ext cx="3682839" cy="226591"/>
          </a:xfrm>
        </p:spPr>
        <p:txBody>
          <a:bodyPr/>
          <a:lstStyle/>
          <a:p>
            <a:r>
              <a:rPr lang="en-GB" dirty="0"/>
              <a:t>Sites offering donkey skins, rhino horn and potatoes for sale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944801" y="3038057"/>
            <a:ext cx="3958962" cy="314824"/>
          </a:xfrm>
        </p:spPr>
        <p:txBody>
          <a:bodyPr/>
          <a:lstStyle/>
          <a:p>
            <a:r>
              <a:rPr lang="en-GB" dirty="0"/>
              <a:t>Nigeria, 2018 – Co-seizure of donkey skin, ivory and Pangolin</a:t>
            </a:r>
          </a:p>
        </p:txBody>
      </p:sp>
      <p:sp>
        <p:nvSpPr>
          <p:cNvPr id="8" name="AutoShape 3" descr="A picture containing text, newspaper, screenshot&#10;&#10;Description automatically generated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2" descr="Graphical user interface, text, application, website&#10;&#10;Description automatically generated"/>
          <p:cNvSpPr>
            <a:spLocks noChangeAspect="1" noChangeArrowheads="1"/>
          </p:cNvSpPr>
          <p:nvPr/>
        </p:nvSpPr>
        <p:spPr bwMode="auto">
          <a:xfrm>
            <a:off x="1127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A picture containing text, newspaper, screenshot&#10;&#10;Description automatically generated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5" descr="Graphical user interface, text, application, website&#10;&#10;Description automatically generated"/>
          <p:cNvSpPr>
            <a:spLocks noChangeAspect="1" noChangeArrowheads="1"/>
          </p:cNvSpPr>
          <p:nvPr/>
        </p:nvSpPr>
        <p:spPr bwMode="auto">
          <a:xfrm>
            <a:off x="2651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9" descr="A picture containing text, newspaper, screenshot&#10;&#10;Description automatically generated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8" descr="Graphical user interface, text, application, website&#10;&#10;Description automatically generated"/>
          <p:cNvSpPr>
            <a:spLocks noChangeAspect="1" noChangeArrowheads="1"/>
          </p:cNvSpPr>
          <p:nvPr/>
        </p:nvSpPr>
        <p:spPr bwMode="auto">
          <a:xfrm>
            <a:off x="41751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278" y="1410346"/>
            <a:ext cx="6147718" cy="1643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5864" y="5277896"/>
            <a:ext cx="9806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At a time when we are looking closely at disease transmission and links between domesticated animals, wildlife and man we need to act quickly. </a:t>
            </a:r>
          </a:p>
          <a:p>
            <a:r>
              <a:rPr lang="en-GB" sz="2000" b="1" dirty="0"/>
              <a:t>We need to shut down these routes.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99"/>
    </mc:Choice>
    <mc:Fallback xmlns="">
      <p:transition spd="slow" advTm="7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162" y="1785909"/>
            <a:ext cx="10636325" cy="3574762"/>
          </a:xfrm>
        </p:spPr>
        <p:txBody>
          <a:bodyPr/>
          <a:lstStyle/>
          <a:p>
            <a:r>
              <a:rPr lang="en-GB" dirty="0"/>
              <a:t>We must consider the impact to One health. One welfare</a:t>
            </a:r>
          </a:p>
          <a:p>
            <a:r>
              <a:rPr lang="en-GB" dirty="0"/>
              <a:t>What will the effect be on families and communities; the risk to livelihoods?</a:t>
            </a:r>
          </a:p>
          <a:p>
            <a:r>
              <a:rPr lang="en-GB" dirty="0"/>
              <a:t>If we decimate populations what will this do to the environment, what will replace the donkey in the community?</a:t>
            </a:r>
          </a:p>
          <a:p>
            <a:endParaRPr lang="en-GB" dirty="0"/>
          </a:p>
          <a:p>
            <a:r>
              <a:rPr lang="en-GB" dirty="0"/>
              <a:t>Are the risks to global disease acceptable; consider the economics and further risks to animal populations?</a:t>
            </a:r>
          </a:p>
          <a:p>
            <a:r>
              <a:rPr lang="en-GB" dirty="0"/>
              <a:t>Are the risks to public health acceptable if we allow this to continue as it is?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is the future?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33"/>
    </mc:Choice>
    <mc:Fallback xmlns="">
      <p:transition spd="slow" advTm="7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7" r="1093"/>
          <a:stretch/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"/>
    </mc:Choice>
    <mc:Fallback xmlns="">
      <p:transition spd="slow" advTm="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9193" y="1552074"/>
            <a:ext cx="4055470" cy="3478218"/>
          </a:xfrm>
        </p:spPr>
        <p:txBody>
          <a:bodyPr/>
          <a:lstStyle/>
          <a:p>
            <a:r>
              <a:rPr lang="en-US" sz="2100" b="0" dirty="0"/>
              <a:t>This pandemic has shown us that we must pay attention to One Health One Welfare and to the inextricable links between people, animals and the environment.</a:t>
            </a:r>
          </a:p>
          <a:p>
            <a:r>
              <a:rPr lang="en-US" sz="2100" b="0" dirty="0"/>
              <a:t>Mass movements, whether people, domesticated animals or wildlife, will always bring with it a risk to transmission and escalation of disease.</a:t>
            </a:r>
          </a:p>
          <a:p>
            <a:r>
              <a:rPr lang="en-US" sz="2100" b="0" dirty="0"/>
              <a:t>Moving forward we must be alert to global movement and its impact; and apply the concepts of One Health One Welfare.</a:t>
            </a:r>
            <a:endParaRPr lang="en-GB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40" y="868680"/>
            <a:ext cx="6595110" cy="4396740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10309"/>
          <a:stretch>
            <a:fillRect/>
          </a:stretch>
        </p:blipFill>
        <p:spPr>
          <a:xfrm>
            <a:off x="4914900" y="0"/>
            <a:ext cx="7277100" cy="6858000"/>
          </a:xfr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38"/>
    </mc:Choice>
    <mc:Fallback xmlns="">
      <p:transition spd="slow" advTm="5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4359" y="944045"/>
            <a:ext cx="4101961" cy="828676"/>
          </a:xfrm>
        </p:spPr>
        <p:txBody>
          <a:bodyPr/>
          <a:lstStyle/>
          <a:p>
            <a:r>
              <a:rPr lang="en-GB" dirty="0"/>
              <a:t>Global Movement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65860" y="5711917"/>
            <a:ext cx="10636324" cy="357565"/>
          </a:xfrm>
        </p:spPr>
        <p:txBody>
          <a:bodyPr/>
          <a:lstStyle/>
          <a:p>
            <a:r>
              <a:rPr lang="en-GB" dirty="0"/>
              <a:t>Trade in live donkeys 2012-19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" y="1358383"/>
            <a:ext cx="10058400" cy="4296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126331"/>
            <a:ext cx="6686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Taken from: UN </a:t>
            </a:r>
            <a:r>
              <a:rPr lang="en-GB" sz="1400" dirty="0" err="1"/>
              <a:t>Commtrade</a:t>
            </a:r>
            <a:r>
              <a:rPr lang="en-GB" sz="1400" dirty="0"/>
              <a:t> dataset using category for  Ass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9"/>
    </mc:Choice>
    <mc:Fallback xmlns="">
      <p:transition spd="slow" advTm="5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Ejiao</a:t>
            </a:r>
            <a:r>
              <a:rPr lang="en-GB" dirty="0"/>
              <a:t> is a traditional Chinese medicine.</a:t>
            </a:r>
          </a:p>
          <a:p>
            <a:r>
              <a:rPr lang="en-GB" dirty="0"/>
              <a:t>The main ingredient is collagen from donkey skin: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demand far outstrips the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The diminishing number </a:t>
            </a:r>
            <a:r>
              <a:rPr lang="en-GB" sz="2000" dirty="0"/>
              <a:t>of donkeys in China can only supply a small percentage of the demand</a:t>
            </a:r>
          </a:p>
          <a:p>
            <a:endParaRPr lang="en-GB" sz="2000" dirty="0"/>
          </a:p>
          <a:p>
            <a:r>
              <a:rPr lang="en-GB" dirty="0"/>
              <a:t>In order to source skins for this product there 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widespread movement of live donkeys within continents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global trade in skins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emergence of intensive donkey farms and collection units for donkeys destined for slaughter.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Why the movements?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49"/>
    </mc:Choice>
    <mc:Fallback xmlns="">
      <p:transition spd="slow" advTm="7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162" y="1785909"/>
            <a:ext cx="10636325" cy="1745962"/>
          </a:xfrm>
        </p:spPr>
        <p:txBody>
          <a:bodyPr/>
          <a:lstStyle/>
          <a:p>
            <a:r>
              <a:rPr lang="en-GB" dirty="0"/>
              <a:t>Mass movement over long distances and across borders.</a:t>
            </a:r>
          </a:p>
          <a:p>
            <a:r>
              <a:rPr lang="en-GB" dirty="0"/>
              <a:t>A species with acknowledged issues in showing signs of ill health.</a:t>
            </a:r>
          </a:p>
          <a:p>
            <a:r>
              <a:rPr lang="en-GB" dirty="0"/>
              <a:t>Transport often compromises welfare, with ill health at outset or escalated as a result of journeys. 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are the risks?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67" y="3085101"/>
            <a:ext cx="3210423" cy="2659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9882" y="4812838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resulting </a:t>
            </a:r>
            <a:r>
              <a:rPr lang="en-GB" sz="2000" b="1" dirty="0"/>
              <a:t>impact</a:t>
            </a:r>
            <a:r>
              <a:rPr lang="en-GB" sz="2000" dirty="0"/>
              <a:t> is to: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health of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livelihoods and country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environment.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314" y="3409389"/>
            <a:ext cx="7203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Alongside poor biosecurity practices this equates a disaster to global disease spread</a:t>
            </a:r>
          </a:p>
          <a:p>
            <a:r>
              <a:rPr lang="en-GB" sz="2000" dirty="0"/>
              <a:t>Threats to public health and the food chain by lack of traceability and associated risks from residues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12"/>
    </mc:Choice>
    <mc:Fallback xmlns="">
      <p:transition spd="slow" advTm="1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162" y="1785908"/>
            <a:ext cx="10636325" cy="4169122"/>
          </a:xfrm>
        </p:spPr>
        <p:txBody>
          <a:bodyPr/>
          <a:lstStyle/>
          <a:p>
            <a:r>
              <a:rPr lang="en-GB" dirty="0"/>
              <a:t>Common reasons for the large scale trade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 other countries for the purpose of slaughter for skins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within countries for the purpose of slaughter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 populate new or expanding farms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Transport, movements and distances result in: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risk to escalation of disease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risk to transmission of disease along the route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Consider the loss of equids across West Africa in 2019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trade in live donkeys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60" y="438817"/>
            <a:ext cx="2244436" cy="2098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84" y="3613834"/>
            <a:ext cx="2112088" cy="2596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96" y="2040820"/>
            <a:ext cx="1840865" cy="273801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67"/>
    </mc:Choice>
    <mc:Fallback xmlns="">
      <p:transition spd="slow" advTm="19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4359" y="944045"/>
            <a:ext cx="4101961" cy="828676"/>
          </a:xfrm>
        </p:spPr>
        <p:txBody>
          <a:bodyPr/>
          <a:lstStyle/>
          <a:p>
            <a:r>
              <a:rPr lang="en-GB" dirty="0"/>
              <a:t>Global Movement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65860" y="5711917"/>
            <a:ext cx="10636324" cy="357565"/>
          </a:xfrm>
        </p:spPr>
        <p:txBody>
          <a:bodyPr/>
          <a:lstStyle/>
          <a:p>
            <a:r>
              <a:rPr lang="en-GB" dirty="0"/>
              <a:t>Trade in live donkeys 2012-19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" y="1358383"/>
            <a:ext cx="10058400" cy="42966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2"/>
    </mc:Choice>
    <mc:Fallback xmlns="">
      <p:transition spd="slow" advTm="31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4358" y="1641755"/>
            <a:ext cx="6912368" cy="4610455"/>
          </a:xfrm>
        </p:spPr>
        <p:txBody>
          <a:bodyPr/>
          <a:lstStyle/>
          <a:p>
            <a:r>
              <a:rPr lang="en-GB" dirty="0"/>
              <a:t>Expansion of farming with intensive farms and</a:t>
            </a:r>
          </a:p>
          <a:p>
            <a:r>
              <a:rPr lang="en-GB" dirty="0"/>
              <a:t>Collection sites where donkeys are transported long distances and then held in readiness for slaughter</a:t>
            </a:r>
          </a:p>
          <a:p>
            <a:endParaRPr lang="en-GB" dirty="0"/>
          </a:p>
          <a:p>
            <a:r>
              <a:rPr lang="en-GB" dirty="0"/>
              <a:t>Biosecurity may not be effective, any disease introduced to these premises is likely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go unnoticed in the donkey, especially with the numbers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amplify at a rate that will quickly become out of control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Farming of donkeys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0" y="91440"/>
            <a:ext cx="4027170" cy="53695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7"/>
    </mc:Choice>
    <mc:Fallback xmlns="">
      <p:transition spd="slow" advTm="62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163" y="1785909"/>
            <a:ext cx="7266698" cy="2454622"/>
          </a:xfrm>
        </p:spPr>
        <p:txBody>
          <a:bodyPr/>
          <a:lstStyle/>
          <a:p>
            <a:r>
              <a:rPr lang="en-GB" dirty="0"/>
              <a:t>Risk mitigation is reliant 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Recognition and diagnosis of ill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Effective ante-mortem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Sanitary conditions for slaughter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Effective treatment and preservation of skins .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trade in skins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64" y="1192359"/>
            <a:ext cx="4506188" cy="3379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532" y="3995798"/>
            <a:ext cx="6537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What is the risk: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Carrying infectious agents; both equid diseases and also other diseases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Carrying infected vectors in consignments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Transmitting disease across borders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23260" y="5804089"/>
            <a:ext cx="63207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This is a global problem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26"/>
    </mc:Choice>
    <mc:Fallback xmlns="">
      <p:transition spd="slow" advTm="9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Vet Colours">
      <a:dk1>
        <a:srgbClr val="3F3F3F"/>
      </a:dk1>
      <a:lt1>
        <a:sysClr val="window" lastClr="FFFFFF"/>
      </a:lt1>
      <a:dk2>
        <a:srgbClr val="675043"/>
      </a:dk2>
      <a:lt2>
        <a:srgbClr val="675043"/>
      </a:lt2>
      <a:accent1>
        <a:srgbClr val="0D4019"/>
      </a:accent1>
      <a:accent2>
        <a:srgbClr val="510033"/>
      </a:accent2>
      <a:accent3>
        <a:srgbClr val="3D0958"/>
      </a:accent3>
      <a:accent4>
        <a:srgbClr val="002E63"/>
      </a:accent4>
      <a:accent5>
        <a:srgbClr val="423F45"/>
      </a:accent5>
      <a:accent6>
        <a:srgbClr val="7AC9F0"/>
      </a:accent6>
      <a:hlink>
        <a:srgbClr val="F3B41D"/>
      </a:hlink>
      <a:folHlink>
        <a:srgbClr val="F3B41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FOR VETS AND CONFERENCES" id="{D5DBFA42-22CC-4353-ABF6-8EC616198B5C}" vid="{CDE36098-23DF-48C8-98E0-938A93F1F8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73ABF9141FE84592637216C8F4AF7A" ma:contentTypeVersion="14" ma:contentTypeDescription="Create a new document." ma:contentTypeScope="" ma:versionID="ad2bbb8a6fd4f77e8a2af2e82bad233c">
  <xsd:schema xmlns:xsd="http://www.w3.org/2001/XMLSchema" xmlns:xs="http://www.w3.org/2001/XMLSchema" xmlns:p="http://schemas.microsoft.com/office/2006/metadata/properties" xmlns:ns3="b9b0cfe1-2144-4484-80b3-85c5f8d86d08" xmlns:ns4="8b6c197f-1a7e-4d91-8373-2cc7812c3850" targetNamespace="http://schemas.microsoft.com/office/2006/metadata/properties" ma:root="true" ma:fieldsID="c262cf49dd0316da261c672a7313567d" ns3:_="" ns4:_="">
    <xsd:import namespace="b9b0cfe1-2144-4484-80b3-85c5f8d86d08"/>
    <xsd:import namespace="8b6c197f-1a7e-4d91-8373-2cc7812c38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0cfe1-2144-4484-80b3-85c5f8d86d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c197f-1a7e-4d91-8373-2cc7812c38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41B2C3-BF73-4934-9EFC-7B35899009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42B5A2-BE51-4FE1-B225-1A385C98CC89}">
  <ds:schemaRefs>
    <ds:schemaRef ds:uri="b9b0cfe1-2144-4484-80b3-85c5f8d86d08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8b6c197f-1a7e-4d91-8373-2cc7812c3850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5BD5E23-81F1-47A2-894C-6D23F59F15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b0cfe1-2144-4484-80b3-85c5f8d86d08"/>
    <ds:schemaRef ds:uri="8b6c197f-1a7e-4d91-8373-2cc7812c38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vetsandconferences</Template>
  <TotalTime>1447</TotalTime>
  <Words>1244</Words>
  <Application>Microsoft Office PowerPoint</Application>
  <PresentationFormat>Widescreen</PresentationFormat>
  <Paragraphs>111</Paragraphs>
  <Slides>12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Evans</dc:creator>
  <cp:lastModifiedBy>ANAW .</cp:lastModifiedBy>
  <cp:revision>65</cp:revision>
  <dcterms:created xsi:type="dcterms:W3CDTF">2019-12-18T12:29:20Z</dcterms:created>
  <dcterms:modified xsi:type="dcterms:W3CDTF">2021-12-07T08:14:31Z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0x0101005D73ABF9141FE84592637216C8F4AF7A</vt:lpwstr>
  </property>
</Properties>
</file>